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8"/>
  </p:notesMasterIdLst>
  <p:sldIdLst>
    <p:sldId id="268" r:id="rId3"/>
    <p:sldId id="269" r:id="rId4"/>
    <p:sldId id="273" r:id="rId5"/>
    <p:sldId id="274" r:id="rId6"/>
    <p:sldId id="266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49" autoAdjust="0"/>
    <p:restoredTop sz="94660" autoAdjust="0"/>
  </p:normalViewPr>
  <p:slideViewPr>
    <p:cSldViewPr snapToGrid="0">
      <p:cViewPr>
        <p:scale>
          <a:sx n="66" d="100"/>
          <a:sy n="66" d="100"/>
        </p:scale>
        <p:origin x="-804" y="-32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88F482-BCA6-430D-A145-892280BDD8D9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F6826F-6D9B-4F13-A308-BE5AE52AA9D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5F7AF-AB87-4433-8E52-F4147BD6637C}" type="datetime1">
              <a:rPr lang="en-US" smtClean="0"/>
              <a:pPr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Powered by OOPSystems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63C5C-879A-4C9B-B23A-E4C9F12C4D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48836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0862B-CAEB-4C03-A579-CCD4DA246F24}" type="datetime1">
              <a:rPr lang="en-US" smtClean="0"/>
              <a:pPr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Powered by OOPSystems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63C5C-879A-4C9B-B23A-E4C9F12C4D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500794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571A3-1212-4E10-9DA7-4BDCF803B981}" type="datetime1">
              <a:rPr lang="en-US" smtClean="0"/>
              <a:pPr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Powered by OOPSystems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63C5C-879A-4C9B-B23A-E4C9F12C4D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09565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09D14-E4B0-430C-B7D1-C5C5E29469CB}" type="datetime1">
              <a:rPr lang="en-US" smtClean="0"/>
              <a:pPr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Powered by OOPSystems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63C5C-879A-4C9B-B23A-E4C9F12C4D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896673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6224D-F930-4BCA-869C-AA48126A9EB8}" type="datetime1">
              <a:rPr lang="en-US" smtClean="0"/>
              <a:pPr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Powered by OOPSystems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63C5C-879A-4C9B-B23A-E4C9F12C4D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79856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C2BDC-E3F7-415B-A338-2BC6F92503EF}" type="datetime1">
              <a:rPr lang="en-US" smtClean="0"/>
              <a:pPr/>
              <a:t>3/24/2014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Powered by OOPSystems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63C5C-879A-4C9B-B23A-E4C9F12C4D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292700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6B85D-55D3-4D65-9C58-1430F4C1BA62}" type="datetime1">
              <a:rPr lang="en-US" smtClean="0"/>
              <a:pPr/>
              <a:t>3/24/2014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Powered by OOPSystems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63C5C-879A-4C9B-B23A-E4C9F12C4D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5765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32788-85D9-4B7C-9EAB-090991BB6C3A}" type="datetime1">
              <a:rPr lang="en-US" smtClean="0"/>
              <a:pPr/>
              <a:t>3/24/2014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Powered by OOPSystems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63C5C-879A-4C9B-B23A-E4C9F12C4D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54913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33D21-AE12-4BD4-9572-9EF93D7F74BA}" type="datetime1">
              <a:rPr lang="en-US" smtClean="0"/>
              <a:pPr/>
              <a:t>3/24/2014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Powered by OOPSystems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63C5C-879A-4C9B-B23A-E4C9F12C4DD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/>
          <p:cNvSpPr/>
          <p:nvPr userDrawn="1"/>
        </p:nvSpPr>
        <p:spPr>
          <a:xfrm>
            <a:off x="12401958" y="10886"/>
            <a:ext cx="1853340" cy="6847114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spcBef>
                <a:spcPts val="600"/>
              </a:spcBef>
            </a:pPr>
            <a:r>
              <a:rPr lang="en-US" sz="1600" dirty="0" smtClean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Edit the text with your own short phrases. </a:t>
            </a:r>
          </a:p>
          <a:p>
            <a:pPr>
              <a:spcBef>
                <a:spcPts val="600"/>
              </a:spcBef>
            </a:pPr>
            <a:r>
              <a:rPr lang="en-US" sz="1600" dirty="0" smtClean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The animation is already done for you; just copy and paste the slide into your existing presentation. </a:t>
            </a:r>
          </a:p>
        </p:txBody>
      </p:sp>
    </p:spTree>
    <p:extLst>
      <p:ext uri="{BB962C8B-B14F-4D97-AF65-F5344CB8AC3E}">
        <p14:creationId xmlns:p14="http://schemas.microsoft.com/office/powerpoint/2010/main" xmlns="" val="17510542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B221F-4171-4215-A0E0-AE6948E637F4}" type="datetime1">
              <a:rPr lang="en-US" smtClean="0"/>
              <a:pPr/>
              <a:t>3/24/2014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Powered by OOPSystems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63C5C-879A-4C9B-B23A-E4C9F12C4D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964554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2120E-B9D1-417A-A660-49D116ECCC59}" type="datetime1">
              <a:rPr lang="en-US" smtClean="0"/>
              <a:pPr/>
              <a:t>3/24/2014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Powered by OOPSystems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63C5C-879A-4C9B-B23A-E4C9F12C4D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11086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9923AE-876D-49C2-A9D9-CB33F0A0CF61}" type="datetime1">
              <a:rPr lang="en-US" smtClean="0"/>
              <a:pPr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Powered by OOPSystems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163C5C-879A-4C9B-B23A-E4C9F12C4D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97873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33D21-AE12-4BD4-9572-9EF93D7F74BA}" type="datetime1">
              <a:rPr lang="en-US" smtClean="0"/>
              <a:pPr/>
              <a:t>3/24/2014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Powered by OOPSystems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63C5C-879A-4C9B-B23A-E4C9F12C4DDF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5" name="Picture 2" descr="S:\Graphics\oop\half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27727"/>
            <a:ext cx="1536553" cy="3054349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524000" y="1277258"/>
            <a:ext cx="8778493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/>
              <a:t>BizOS</a:t>
            </a:r>
            <a:r>
              <a:rPr lang="en-US" sz="2800" dirty="0" smtClean="0"/>
              <a:t>® is a complete and integrated business management</a:t>
            </a:r>
            <a:br>
              <a:rPr lang="en-US" sz="2800" dirty="0" smtClean="0"/>
            </a:br>
            <a:r>
              <a:rPr lang="en-US" sz="2800" dirty="0" smtClean="0"/>
              <a:t> software system. </a:t>
            </a:r>
          </a:p>
          <a:p>
            <a:endParaRPr lang="en-US" sz="2800" dirty="0" smtClean="0"/>
          </a:p>
          <a:p>
            <a:r>
              <a:rPr lang="en-US" sz="2800" dirty="0" smtClean="0"/>
              <a:t>Complete: because it offers modules that address most of </a:t>
            </a:r>
            <a:br>
              <a:rPr lang="en-US" sz="2800" dirty="0" smtClean="0"/>
            </a:br>
            <a:r>
              <a:rPr lang="en-US" sz="2800" dirty="0" smtClean="0"/>
              <a:t>the needs of the small business. </a:t>
            </a:r>
            <a:br>
              <a:rPr lang="en-US" sz="2800" dirty="0" smtClean="0"/>
            </a:br>
            <a:endParaRPr lang="en-US" sz="2800" dirty="0" smtClean="0"/>
          </a:p>
          <a:p>
            <a:r>
              <a:rPr lang="en-US" sz="2800" dirty="0" smtClean="0"/>
              <a:t>Integrated: because all of the modules are aware of each </a:t>
            </a:r>
            <a:br>
              <a:rPr lang="en-US" sz="2800" dirty="0" smtClean="0"/>
            </a:br>
            <a:r>
              <a:rPr lang="en-US" sz="2800" dirty="0" smtClean="0"/>
              <a:t>other’s existence, and perform accordingly.   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1712685" y="1872343"/>
            <a:ext cx="101309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err="1" smtClean="0">
                <a:solidFill>
                  <a:schemeClr val="accent1">
                    <a:lumMod val="75000"/>
                  </a:schemeClr>
                </a:solidFill>
              </a:rPr>
              <a:t>BizOS</a:t>
            </a:r>
            <a:r>
              <a:rPr lang="en-US" sz="5400" b="1" dirty="0" smtClean="0">
                <a:solidFill>
                  <a:schemeClr val="accent1">
                    <a:lumMod val="75000"/>
                  </a:schemeClr>
                </a:solidFill>
              </a:rPr>
              <a:t> Total Business Management</a:t>
            </a:r>
            <a:endParaRPr lang="en-US" sz="54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33D21-AE12-4BD4-9572-9EF93D7F74BA}" type="datetime1">
              <a:rPr lang="en-US" smtClean="0"/>
              <a:pPr/>
              <a:t>3/24/2014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Powered by OOPSystems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63C5C-879A-4C9B-B23A-E4C9F12C4DDF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5" name="Picture 2" descr="S:\Graphics\oop\half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27727"/>
            <a:ext cx="1536553" cy="3054349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524000" y="1277258"/>
            <a:ext cx="10471072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/>
              <a:t>BizOS</a:t>
            </a:r>
            <a:r>
              <a:rPr lang="en-US" sz="2800" baseline="30000" dirty="0" smtClean="0"/>
              <a:t>®</a:t>
            </a:r>
            <a:r>
              <a:rPr lang="en-US" sz="2800" dirty="0" smtClean="0"/>
              <a:t> is elaborately designed for the small business that is</a:t>
            </a:r>
            <a:br>
              <a:rPr lang="en-US" sz="2800" dirty="0" smtClean="0"/>
            </a:br>
            <a:endParaRPr lang="en-US" sz="2800" dirty="0" smtClean="0"/>
          </a:p>
          <a:p>
            <a:r>
              <a:rPr lang="en-US" sz="2800" dirty="0" smtClean="0"/>
              <a:t> beginning to realize its need for a cross-functional unified solution. </a:t>
            </a:r>
            <a:br>
              <a:rPr lang="en-US" sz="2800" dirty="0" smtClean="0"/>
            </a:br>
            <a:endParaRPr lang="en-US" sz="2800" dirty="0" smtClean="0"/>
          </a:p>
          <a:p>
            <a:r>
              <a:rPr lang="en-US" sz="2800" dirty="0" smtClean="0"/>
              <a:t>It aims to help the small businesses operator manage the information, </a:t>
            </a:r>
            <a:br>
              <a:rPr lang="en-US" sz="2800" dirty="0" smtClean="0"/>
            </a:br>
            <a:endParaRPr lang="en-US" sz="2800" dirty="0" smtClean="0"/>
          </a:p>
          <a:p>
            <a:r>
              <a:rPr lang="en-US" sz="2800" dirty="0" smtClean="0"/>
              <a:t>processes and finances across all the functions of the business. 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Arc 1"/>
          <p:cNvSpPr/>
          <p:nvPr/>
        </p:nvSpPr>
        <p:spPr>
          <a:xfrm>
            <a:off x="-3429001" y="0"/>
            <a:ext cx="6858002" cy="6858000"/>
          </a:xfrm>
          <a:prstGeom prst="arc">
            <a:avLst>
              <a:gd name="adj1" fmla="val 16200000"/>
              <a:gd name="adj2" fmla="val 5406790"/>
            </a:avLst>
          </a:prstGeom>
          <a:ln>
            <a:solidFill>
              <a:srgbClr val="7D7D7D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 flipH="1">
            <a:off x="2328504" y="470588"/>
            <a:ext cx="826692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en-US" sz="2800" dirty="0" smtClean="0"/>
              <a:t>Unlimited Accounts</a:t>
            </a:r>
          </a:p>
        </p:txBody>
      </p:sp>
      <p:sp>
        <p:nvSpPr>
          <p:cNvPr id="4" name="TextBox 3"/>
          <p:cNvSpPr txBox="1"/>
          <p:nvPr/>
        </p:nvSpPr>
        <p:spPr>
          <a:xfrm flipH="1">
            <a:off x="3195735" y="1466620"/>
            <a:ext cx="731520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en-US" sz="2800" dirty="0" smtClean="0"/>
              <a:t>Accounts Receivable / Accounts Payable</a:t>
            </a:r>
          </a:p>
        </p:txBody>
      </p:sp>
      <p:sp>
        <p:nvSpPr>
          <p:cNvPr id="5" name="TextBox 4"/>
          <p:cNvSpPr txBox="1"/>
          <p:nvPr/>
        </p:nvSpPr>
        <p:spPr>
          <a:xfrm flipH="1">
            <a:off x="3612829" y="2568074"/>
            <a:ext cx="731520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en-US" sz="2800" dirty="0" smtClean="0"/>
              <a:t>Inventory Tie-In</a:t>
            </a:r>
          </a:p>
        </p:txBody>
      </p:sp>
      <p:sp>
        <p:nvSpPr>
          <p:cNvPr id="6" name="TextBox 5"/>
          <p:cNvSpPr txBox="1"/>
          <p:nvPr/>
        </p:nvSpPr>
        <p:spPr>
          <a:xfrm flipH="1">
            <a:off x="3643609" y="3701612"/>
            <a:ext cx="731520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en-US" sz="2800" dirty="0" smtClean="0"/>
              <a:t>Currency Management</a:t>
            </a:r>
          </a:p>
        </p:txBody>
      </p:sp>
      <p:sp>
        <p:nvSpPr>
          <p:cNvPr id="7" name="Oval 6"/>
          <p:cNvSpPr/>
          <p:nvPr/>
        </p:nvSpPr>
        <p:spPr>
          <a:xfrm>
            <a:off x="2063950" y="648469"/>
            <a:ext cx="311727" cy="311727"/>
          </a:xfrm>
          <a:prstGeom prst="ellipse">
            <a:avLst/>
          </a:prstGeom>
          <a:solidFill>
            <a:srgbClr val="EBEBEB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2835182" y="1580100"/>
            <a:ext cx="311727" cy="311727"/>
          </a:xfrm>
          <a:prstGeom prst="ellipse">
            <a:avLst/>
          </a:prstGeom>
          <a:solidFill>
            <a:srgbClr val="EBEBEB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3254257" y="2656111"/>
            <a:ext cx="311727" cy="311727"/>
          </a:xfrm>
          <a:prstGeom prst="ellipse">
            <a:avLst/>
          </a:prstGeom>
          <a:solidFill>
            <a:srgbClr val="EBEBEB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3272873" y="3826846"/>
            <a:ext cx="311727" cy="311727"/>
          </a:xfrm>
          <a:prstGeom prst="ellipse">
            <a:avLst/>
          </a:prstGeom>
          <a:solidFill>
            <a:srgbClr val="EBEBEB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7" name="Picture 2" descr="S:\Graphics\oop\half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27727"/>
            <a:ext cx="1536553" cy="3054349"/>
          </a:xfrm>
          <a:prstGeom prst="rect">
            <a:avLst/>
          </a:prstGeom>
          <a:noFill/>
        </p:spPr>
      </p:pic>
      <p:grpSp>
        <p:nvGrpSpPr>
          <p:cNvPr id="11" name="Group 24"/>
          <p:cNvGrpSpPr/>
          <p:nvPr/>
        </p:nvGrpSpPr>
        <p:grpSpPr>
          <a:xfrm rot="5400000">
            <a:off x="-3008910" y="3266574"/>
            <a:ext cx="6246420" cy="228600"/>
            <a:chOff x="-3200400" y="3314700"/>
            <a:chExt cx="6246420" cy="228600"/>
          </a:xfrm>
        </p:grpSpPr>
        <p:sp>
          <p:nvSpPr>
            <p:cNvPr id="13" name="Rounded Rectangle 12"/>
            <p:cNvSpPr/>
            <p:nvPr/>
          </p:nvSpPr>
          <p:spPr>
            <a:xfrm rot="5400000">
              <a:off x="1331520" y="1828800"/>
              <a:ext cx="228600" cy="3200400"/>
            </a:xfrm>
            <a:prstGeom prst="roundRect">
              <a:avLst>
                <a:gd name="adj" fmla="val 35051"/>
              </a:avLst>
            </a:prstGeom>
            <a:solidFill>
              <a:srgbClr val="D7D7D7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prstMaterial="matte">
              <a:bevelT w="63500" h="63500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4" name="Rounded Rectangle 13"/>
            <p:cNvSpPr/>
            <p:nvPr/>
          </p:nvSpPr>
          <p:spPr>
            <a:xfrm rot="5400000">
              <a:off x="-1714500" y="1828800"/>
              <a:ext cx="228600" cy="3200400"/>
            </a:xfrm>
            <a:prstGeom prst="roundRect">
              <a:avLst>
                <a:gd name="adj" fmla="val 35051"/>
              </a:avLst>
            </a:prstGeom>
            <a:no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prstMaterial="matte">
              <a:bevelT w="63500" h="63500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 flipH="1">
            <a:off x="3234537" y="4765542"/>
            <a:ext cx="731520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en-US" sz="2800" dirty="0" smtClean="0"/>
              <a:t>Cash-Flow Management</a:t>
            </a:r>
          </a:p>
        </p:txBody>
      </p:sp>
      <p:sp>
        <p:nvSpPr>
          <p:cNvPr id="24" name="Oval 23"/>
          <p:cNvSpPr/>
          <p:nvPr/>
        </p:nvSpPr>
        <p:spPr>
          <a:xfrm>
            <a:off x="2869910" y="4919803"/>
            <a:ext cx="311727" cy="311727"/>
          </a:xfrm>
          <a:prstGeom prst="ellipse">
            <a:avLst/>
          </a:prstGeom>
          <a:solidFill>
            <a:srgbClr val="EBEBEB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 flipH="1">
            <a:off x="2560767" y="5730938"/>
            <a:ext cx="731520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en-US" sz="2800" dirty="0" smtClean="0"/>
              <a:t>Budgeting &amp; Project Accounting / Costing</a:t>
            </a:r>
            <a:endParaRPr lang="en-US" sz="2800" dirty="0"/>
          </a:p>
        </p:txBody>
      </p:sp>
      <p:sp>
        <p:nvSpPr>
          <p:cNvPr id="27" name="Oval 26"/>
          <p:cNvSpPr/>
          <p:nvPr/>
        </p:nvSpPr>
        <p:spPr>
          <a:xfrm>
            <a:off x="2149541" y="5840130"/>
            <a:ext cx="311727" cy="311727"/>
          </a:xfrm>
          <a:prstGeom prst="ellipse">
            <a:avLst/>
          </a:prstGeom>
          <a:solidFill>
            <a:srgbClr val="EBEBEB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32" name="Picture 2" descr="S:\Graphics\oop\oopicon copy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17482" y="595087"/>
            <a:ext cx="377372" cy="377372"/>
          </a:xfrm>
          <a:prstGeom prst="rect">
            <a:avLst/>
          </a:prstGeom>
          <a:noFill/>
        </p:spPr>
      </p:pic>
      <p:pic>
        <p:nvPicPr>
          <p:cNvPr id="35" name="Picture 2" descr="S:\Graphics\oop\oopicon copy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5768" y="1538515"/>
            <a:ext cx="377372" cy="377372"/>
          </a:xfrm>
          <a:prstGeom prst="rect">
            <a:avLst/>
          </a:prstGeom>
          <a:noFill/>
        </p:spPr>
      </p:pic>
      <p:pic>
        <p:nvPicPr>
          <p:cNvPr id="36" name="Picture 2" descr="S:\Graphics\oop\oopicon copy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29425" y="2612569"/>
            <a:ext cx="377372" cy="377374"/>
          </a:xfrm>
          <a:prstGeom prst="rect">
            <a:avLst/>
          </a:prstGeom>
          <a:noFill/>
        </p:spPr>
      </p:pic>
      <p:pic>
        <p:nvPicPr>
          <p:cNvPr id="37" name="Picture 2" descr="S:\Graphics\oop\oopicon copy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43938" y="3788227"/>
            <a:ext cx="377372" cy="377374"/>
          </a:xfrm>
          <a:prstGeom prst="rect">
            <a:avLst/>
          </a:prstGeom>
          <a:noFill/>
        </p:spPr>
      </p:pic>
      <p:pic>
        <p:nvPicPr>
          <p:cNvPr id="39" name="Picture 2" descr="S:\Graphics\oop\oopicon copy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37539" y="4876799"/>
            <a:ext cx="377372" cy="377374"/>
          </a:xfrm>
          <a:prstGeom prst="rect">
            <a:avLst/>
          </a:prstGeom>
          <a:noFill/>
        </p:spPr>
      </p:pic>
      <p:pic>
        <p:nvPicPr>
          <p:cNvPr id="40" name="Picture 2" descr="S:\Graphics\oop\oopicon copy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6338" y="5791198"/>
            <a:ext cx="377372" cy="377374"/>
          </a:xfrm>
          <a:prstGeom prst="rect">
            <a:avLst/>
          </a:prstGeom>
          <a:noFill/>
        </p:spPr>
      </p:pic>
      <p:sp>
        <p:nvSpPr>
          <p:cNvPr id="41" name="Date Placeholder 10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E915009-F73A-492D-98A2-9545B4F6E38C}" type="datetime1">
              <a:rPr lang="en-US" smtClean="0">
                <a:solidFill>
                  <a:schemeClr val="bg1"/>
                </a:solidFill>
              </a:rPr>
              <a:pPr/>
              <a:t>3/24/2014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2" name="Footer Placeholder 12"/>
          <p:cNvSpPr>
            <a:spLocks noGrp="1"/>
          </p:cNvSpPr>
          <p:nvPr>
            <p:ph type="ftr" sz="quarter" idx="11"/>
          </p:nvPr>
        </p:nvSpPr>
        <p:spPr>
          <a:xfrm>
            <a:off x="4314371" y="6304190"/>
            <a:ext cx="4114800" cy="365125"/>
          </a:xfrm>
        </p:spPr>
        <p:txBody>
          <a:bodyPr/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3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91163C5C-879A-4C9B-B23A-E4C9F12C4DDF}" type="slidenum">
              <a:rPr lang="en-US" smtClean="0">
                <a:solidFill>
                  <a:schemeClr val="bg1"/>
                </a:solidFill>
              </a:rPr>
              <a:pPr/>
              <a:t>3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0247086" y="420914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1673992" y="1"/>
            <a:ext cx="105180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Following are some of the advantages in the </a:t>
            </a:r>
            <a:r>
              <a:rPr lang="en-US" sz="2800" dirty="0" err="1" smtClean="0"/>
              <a:t>BizOS</a:t>
            </a:r>
            <a:r>
              <a:rPr lang="en-US" sz="2800" dirty="0" smtClean="0"/>
              <a:t> Accounting module: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3251459238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8400000">
                                      <p:cBhvr>
                                        <p:cTn id="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0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0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6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0">
                                      <p:cBhvr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7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0">
                                      <p:cBhvr>
                                        <p:cTn id="8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9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0">
                                      <p:cBhvr>
                                        <p:cTn id="10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 animBg="1"/>
      <p:bldP spid="8" grpId="0" animBg="1"/>
      <p:bldP spid="9" grpId="0" animBg="1"/>
      <p:bldP spid="10" grpId="0" animBg="1"/>
      <p:bldP spid="23" grpId="0"/>
      <p:bldP spid="24" grpId="0" animBg="1"/>
      <p:bldP spid="26" grpId="0"/>
      <p:bldP spid="2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Arc 1"/>
          <p:cNvSpPr/>
          <p:nvPr/>
        </p:nvSpPr>
        <p:spPr>
          <a:xfrm>
            <a:off x="-3429001" y="0"/>
            <a:ext cx="6858002" cy="6858000"/>
          </a:xfrm>
          <a:prstGeom prst="arc">
            <a:avLst>
              <a:gd name="adj1" fmla="val 16200000"/>
              <a:gd name="adj2" fmla="val 5406790"/>
            </a:avLst>
          </a:prstGeom>
          <a:ln>
            <a:solidFill>
              <a:srgbClr val="7D7D7D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 flipH="1">
            <a:off x="2488161" y="400288"/>
            <a:ext cx="8266924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en-US" sz="2800" dirty="0" smtClean="0"/>
              <a:t>Flexible Views and the most powerful report generator in the industry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 flipH="1">
            <a:off x="3195735" y="1466619"/>
            <a:ext cx="731520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en-US" sz="2800" dirty="0" smtClean="0"/>
              <a:t>Multi-User5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 flipH="1">
            <a:off x="3612829" y="2568074"/>
            <a:ext cx="731520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en-US" sz="2800" dirty="0" smtClean="0"/>
              <a:t>Multi-Language</a:t>
            </a:r>
          </a:p>
        </p:txBody>
      </p:sp>
      <p:sp>
        <p:nvSpPr>
          <p:cNvPr id="6" name="TextBox 5"/>
          <p:cNvSpPr txBox="1"/>
          <p:nvPr/>
        </p:nvSpPr>
        <p:spPr>
          <a:xfrm flipH="1">
            <a:off x="3643609" y="3701612"/>
            <a:ext cx="731520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en-US" sz="2800" dirty="0" smtClean="0"/>
              <a:t>Editable UI</a:t>
            </a:r>
          </a:p>
        </p:txBody>
      </p:sp>
      <p:sp>
        <p:nvSpPr>
          <p:cNvPr id="7" name="Oval 6"/>
          <p:cNvSpPr/>
          <p:nvPr/>
        </p:nvSpPr>
        <p:spPr>
          <a:xfrm>
            <a:off x="2063950" y="648469"/>
            <a:ext cx="311727" cy="311727"/>
          </a:xfrm>
          <a:prstGeom prst="ellipse">
            <a:avLst/>
          </a:prstGeom>
          <a:solidFill>
            <a:srgbClr val="EBEBEB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2835182" y="1580100"/>
            <a:ext cx="311727" cy="311727"/>
          </a:xfrm>
          <a:prstGeom prst="ellipse">
            <a:avLst/>
          </a:prstGeom>
          <a:solidFill>
            <a:srgbClr val="EBEBEB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3254257" y="2656111"/>
            <a:ext cx="311727" cy="311727"/>
          </a:xfrm>
          <a:prstGeom prst="ellipse">
            <a:avLst/>
          </a:prstGeom>
          <a:solidFill>
            <a:srgbClr val="EBEBEB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3272873" y="3826846"/>
            <a:ext cx="311727" cy="311727"/>
          </a:xfrm>
          <a:prstGeom prst="ellipse">
            <a:avLst/>
          </a:prstGeom>
          <a:solidFill>
            <a:srgbClr val="EBEBEB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7" name="Picture 2" descr="S:\Graphics\oop\half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27727"/>
            <a:ext cx="1536553" cy="3054349"/>
          </a:xfrm>
          <a:prstGeom prst="rect">
            <a:avLst/>
          </a:prstGeom>
          <a:noFill/>
        </p:spPr>
      </p:pic>
      <p:grpSp>
        <p:nvGrpSpPr>
          <p:cNvPr id="11" name="Group 24"/>
          <p:cNvGrpSpPr/>
          <p:nvPr/>
        </p:nvGrpSpPr>
        <p:grpSpPr>
          <a:xfrm rot="5400000">
            <a:off x="-3008910" y="3266574"/>
            <a:ext cx="6246420" cy="228600"/>
            <a:chOff x="-3200400" y="3314700"/>
            <a:chExt cx="6246420" cy="228600"/>
          </a:xfrm>
        </p:grpSpPr>
        <p:sp>
          <p:nvSpPr>
            <p:cNvPr id="13" name="Rounded Rectangle 12"/>
            <p:cNvSpPr/>
            <p:nvPr/>
          </p:nvSpPr>
          <p:spPr>
            <a:xfrm rot="5400000">
              <a:off x="1331520" y="1828800"/>
              <a:ext cx="228600" cy="3200400"/>
            </a:xfrm>
            <a:prstGeom prst="roundRect">
              <a:avLst>
                <a:gd name="adj" fmla="val 35051"/>
              </a:avLst>
            </a:prstGeom>
            <a:solidFill>
              <a:srgbClr val="D7D7D7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prstMaterial="matte">
              <a:bevelT w="63500" h="63500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4" name="Rounded Rectangle 13"/>
            <p:cNvSpPr/>
            <p:nvPr/>
          </p:nvSpPr>
          <p:spPr>
            <a:xfrm rot="5400000">
              <a:off x="-1714500" y="1828800"/>
              <a:ext cx="228600" cy="3200400"/>
            </a:xfrm>
            <a:prstGeom prst="roundRect">
              <a:avLst>
                <a:gd name="adj" fmla="val 35051"/>
              </a:avLst>
            </a:prstGeom>
            <a:no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prstMaterial="matte">
              <a:bevelT w="63500" h="63500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 flipH="1">
            <a:off x="3234537" y="4765542"/>
            <a:ext cx="731520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en-US" sz="2800" dirty="0" smtClean="0"/>
              <a:t>Editable Business Policies</a:t>
            </a:r>
          </a:p>
        </p:txBody>
      </p:sp>
      <p:sp>
        <p:nvSpPr>
          <p:cNvPr id="24" name="Oval 23"/>
          <p:cNvSpPr/>
          <p:nvPr/>
        </p:nvSpPr>
        <p:spPr>
          <a:xfrm>
            <a:off x="2869910" y="4919803"/>
            <a:ext cx="311727" cy="311727"/>
          </a:xfrm>
          <a:prstGeom prst="ellipse">
            <a:avLst/>
          </a:prstGeom>
          <a:solidFill>
            <a:srgbClr val="EBEBEB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 flipH="1">
            <a:off x="2560767" y="5730938"/>
            <a:ext cx="731520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en-US" sz="2800" dirty="0" smtClean="0"/>
              <a:t>Editable Workflow Processor</a:t>
            </a:r>
            <a:endParaRPr lang="en-US" sz="2800" dirty="0"/>
          </a:p>
        </p:txBody>
      </p:sp>
      <p:sp>
        <p:nvSpPr>
          <p:cNvPr id="27" name="Oval 26"/>
          <p:cNvSpPr/>
          <p:nvPr/>
        </p:nvSpPr>
        <p:spPr>
          <a:xfrm>
            <a:off x="2149541" y="5840130"/>
            <a:ext cx="311727" cy="311727"/>
          </a:xfrm>
          <a:prstGeom prst="ellipse">
            <a:avLst/>
          </a:prstGeom>
          <a:solidFill>
            <a:srgbClr val="EBEBEB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32" name="Picture 2" descr="S:\Graphics\oop\oopicon copy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17482" y="595087"/>
            <a:ext cx="377372" cy="377372"/>
          </a:xfrm>
          <a:prstGeom prst="rect">
            <a:avLst/>
          </a:prstGeom>
          <a:noFill/>
        </p:spPr>
      </p:pic>
      <p:pic>
        <p:nvPicPr>
          <p:cNvPr id="35" name="Picture 2" descr="S:\Graphics\oop\oopicon copy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5768" y="1538515"/>
            <a:ext cx="377372" cy="377372"/>
          </a:xfrm>
          <a:prstGeom prst="rect">
            <a:avLst/>
          </a:prstGeom>
          <a:noFill/>
        </p:spPr>
      </p:pic>
      <p:pic>
        <p:nvPicPr>
          <p:cNvPr id="36" name="Picture 2" descr="S:\Graphics\oop\oopicon copy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29425" y="2612569"/>
            <a:ext cx="377372" cy="377374"/>
          </a:xfrm>
          <a:prstGeom prst="rect">
            <a:avLst/>
          </a:prstGeom>
          <a:noFill/>
        </p:spPr>
      </p:pic>
      <p:pic>
        <p:nvPicPr>
          <p:cNvPr id="37" name="Picture 2" descr="S:\Graphics\oop\oopicon copy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43938" y="3788227"/>
            <a:ext cx="377372" cy="377374"/>
          </a:xfrm>
          <a:prstGeom prst="rect">
            <a:avLst/>
          </a:prstGeom>
          <a:noFill/>
        </p:spPr>
      </p:pic>
      <p:pic>
        <p:nvPicPr>
          <p:cNvPr id="39" name="Picture 2" descr="S:\Graphics\oop\oopicon copy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37539" y="4876799"/>
            <a:ext cx="377372" cy="377374"/>
          </a:xfrm>
          <a:prstGeom prst="rect">
            <a:avLst/>
          </a:prstGeom>
          <a:noFill/>
        </p:spPr>
      </p:pic>
      <p:pic>
        <p:nvPicPr>
          <p:cNvPr id="40" name="Picture 2" descr="S:\Graphics\oop\oopicon copy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6338" y="5791198"/>
            <a:ext cx="377372" cy="377374"/>
          </a:xfrm>
          <a:prstGeom prst="rect">
            <a:avLst/>
          </a:prstGeom>
          <a:noFill/>
        </p:spPr>
      </p:pic>
      <p:sp>
        <p:nvSpPr>
          <p:cNvPr id="41" name="Date Placeholder 10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E915009-F73A-492D-98A2-9545B4F6E38C}" type="datetime1">
              <a:rPr lang="en-US" smtClean="0">
                <a:solidFill>
                  <a:schemeClr val="bg1"/>
                </a:solidFill>
              </a:rPr>
              <a:pPr/>
              <a:t>3/24/2014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2" name="Footer Placeholder 12"/>
          <p:cNvSpPr>
            <a:spLocks noGrp="1"/>
          </p:cNvSpPr>
          <p:nvPr>
            <p:ph type="ftr" sz="quarter" idx="11"/>
          </p:nvPr>
        </p:nvSpPr>
        <p:spPr>
          <a:xfrm>
            <a:off x="4314371" y="6304190"/>
            <a:ext cx="4114800" cy="365125"/>
          </a:xfrm>
        </p:spPr>
        <p:txBody>
          <a:bodyPr/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3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91163C5C-879A-4C9B-B23A-E4C9F12C4DDF}" type="slidenum">
              <a:rPr lang="en-US" smtClean="0">
                <a:solidFill>
                  <a:schemeClr val="bg1"/>
                </a:solidFill>
              </a:rPr>
              <a:pPr/>
              <a:t>4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0247086" y="420914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51459238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8400000">
                                      <p:cBhvr>
                                        <p:cTn id="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0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0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6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0">
                                      <p:cBhvr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7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0">
                                      <p:cBhvr>
                                        <p:cTn id="8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9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0">
                                      <p:cBhvr>
                                        <p:cTn id="10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 animBg="1"/>
      <p:bldP spid="8" grpId="0" animBg="1"/>
      <p:bldP spid="9" grpId="0" animBg="1"/>
      <p:bldP spid="10" grpId="0" animBg="1"/>
      <p:bldP spid="23" grpId="0"/>
      <p:bldP spid="24" grpId="0" animBg="1"/>
      <p:bldP spid="26" grpId="0"/>
      <p:bldP spid="2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Arc 1"/>
          <p:cNvSpPr/>
          <p:nvPr/>
        </p:nvSpPr>
        <p:spPr>
          <a:xfrm>
            <a:off x="-3429001" y="1"/>
            <a:ext cx="6858002" cy="6858000"/>
          </a:xfrm>
          <a:prstGeom prst="arc">
            <a:avLst>
              <a:gd name="adj1" fmla="val 16200000"/>
              <a:gd name="adj2" fmla="val 5406790"/>
            </a:avLst>
          </a:prstGeom>
          <a:ln>
            <a:solidFill>
              <a:srgbClr val="7D7D7D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 flipH="1">
            <a:off x="3315476" y="1279568"/>
            <a:ext cx="731520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dirty="0" smtClean="0"/>
              <a:t>Accounting &amp; Financial Management</a:t>
            </a:r>
          </a:p>
        </p:txBody>
      </p:sp>
      <p:sp>
        <p:nvSpPr>
          <p:cNvPr id="4" name="TextBox 3"/>
          <p:cNvSpPr txBox="1"/>
          <p:nvPr/>
        </p:nvSpPr>
        <p:spPr>
          <a:xfrm flipH="1">
            <a:off x="3805335" y="2557483"/>
            <a:ext cx="731520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dirty="0" smtClean="0"/>
              <a:t>Inventory &amp; Warehousing</a:t>
            </a:r>
          </a:p>
        </p:txBody>
      </p:sp>
      <p:sp>
        <p:nvSpPr>
          <p:cNvPr id="5" name="TextBox 4"/>
          <p:cNvSpPr txBox="1"/>
          <p:nvPr/>
        </p:nvSpPr>
        <p:spPr>
          <a:xfrm flipH="1">
            <a:off x="3805335" y="3835400"/>
            <a:ext cx="731520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dirty="0" smtClean="0"/>
              <a:t>HR Management</a:t>
            </a:r>
          </a:p>
        </p:txBody>
      </p:sp>
      <p:sp>
        <p:nvSpPr>
          <p:cNvPr id="6" name="TextBox 5"/>
          <p:cNvSpPr txBox="1"/>
          <p:nvPr/>
        </p:nvSpPr>
        <p:spPr>
          <a:xfrm flipH="1">
            <a:off x="3277696" y="5005606"/>
            <a:ext cx="731520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dirty="0" smtClean="0"/>
              <a:t>POS</a:t>
            </a:r>
            <a:endParaRPr lang="en-US" sz="2800" dirty="0"/>
          </a:p>
        </p:txBody>
      </p:sp>
      <p:sp>
        <p:nvSpPr>
          <p:cNvPr id="7" name="Oval 6"/>
          <p:cNvSpPr/>
          <p:nvPr/>
        </p:nvSpPr>
        <p:spPr>
          <a:xfrm>
            <a:off x="2721676" y="1370363"/>
            <a:ext cx="311727" cy="311727"/>
          </a:xfrm>
          <a:prstGeom prst="ellipse">
            <a:avLst/>
          </a:prstGeom>
          <a:solidFill>
            <a:srgbClr val="EBEBEB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3220192" y="2638879"/>
            <a:ext cx="311727" cy="311727"/>
          </a:xfrm>
          <a:prstGeom prst="ellipse">
            <a:avLst/>
          </a:prstGeom>
          <a:solidFill>
            <a:srgbClr val="EBEBEB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3222174" y="3907395"/>
            <a:ext cx="311727" cy="311727"/>
          </a:xfrm>
          <a:prstGeom prst="ellipse">
            <a:avLst/>
          </a:prstGeom>
          <a:solidFill>
            <a:srgbClr val="EBEBEB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2733550" y="5117853"/>
            <a:ext cx="311727" cy="311727"/>
          </a:xfrm>
          <a:prstGeom prst="ellipse">
            <a:avLst/>
          </a:prstGeom>
          <a:solidFill>
            <a:srgbClr val="EBEBEB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6" name="Picture 2" descr="S:\Graphics\oop\oopicon copy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85138" y="1320801"/>
            <a:ext cx="377372" cy="377372"/>
          </a:xfrm>
          <a:prstGeom prst="rect">
            <a:avLst/>
          </a:prstGeom>
          <a:noFill/>
        </p:spPr>
      </p:pic>
      <p:pic>
        <p:nvPicPr>
          <p:cNvPr id="17" name="Picture 2" descr="S:\Graphics\oop\oopicon copy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85882" y="2590800"/>
            <a:ext cx="377372" cy="377372"/>
          </a:xfrm>
          <a:prstGeom prst="rect">
            <a:avLst/>
          </a:prstGeom>
          <a:noFill/>
        </p:spPr>
      </p:pic>
      <p:pic>
        <p:nvPicPr>
          <p:cNvPr id="18" name="Picture 2" descr="S:\Graphics\oop\oopicon copy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93140" y="3875316"/>
            <a:ext cx="377372" cy="377372"/>
          </a:xfrm>
          <a:prstGeom prst="rect">
            <a:avLst/>
          </a:prstGeom>
          <a:noFill/>
        </p:spPr>
      </p:pic>
      <p:pic>
        <p:nvPicPr>
          <p:cNvPr id="20" name="Picture 2" descr="S:\Graphics\oop\oopicon copy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06910" y="5065484"/>
            <a:ext cx="377372" cy="377374"/>
          </a:xfrm>
          <a:prstGeom prst="rect">
            <a:avLst/>
          </a:prstGeom>
          <a:noFill/>
        </p:spPr>
      </p:pic>
      <p:pic>
        <p:nvPicPr>
          <p:cNvPr id="21" name="Picture 2" descr="S:\Graphics\oop\half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742241"/>
            <a:ext cx="1536553" cy="3054349"/>
          </a:xfrm>
          <a:prstGeom prst="rect">
            <a:avLst/>
          </a:prstGeom>
          <a:noFill/>
        </p:spPr>
      </p:pic>
      <p:grpSp>
        <p:nvGrpSpPr>
          <p:cNvPr id="22" name="Group 24"/>
          <p:cNvGrpSpPr/>
          <p:nvPr/>
        </p:nvGrpSpPr>
        <p:grpSpPr>
          <a:xfrm rot="5400000">
            <a:off x="-3008910" y="3266574"/>
            <a:ext cx="6246420" cy="228600"/>
            <a:chOff x="-3200400" y="3314700"/>
            <a:chExt cx="6246420" cy="228600"/>
          </a:xfrm>
        </p:grpSpPr>
        <p:sp>
          <p:nvSpPr>
            <p:cNvPr id="23" name="Rounded Rectangle 22"/>
            <p:cNvSpPr/>
            <p:nvPr/>
          </p:nvSpPr>
          <p:spPr>
            <a:xfrm rot="5400000">
              <a:off x="1331520" y="1828800"/>
              <a:ext cx="228600" cy="3200400"/>
            </a:xfrm>
            <a:prstGeom prst="roundRect">
              <a:avLst>
                <a:gd name="adj" fmla="val 35051"/>
              </a:avLst>
            </a:prstGeom>
            <a:solidFill>
              <a:srgbClr val="D7D7D7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prstMaterial="matte">
              <a:bevelT w="63500" h="63500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4" name="Rounded Rectangle 23"/>
            <p:cNvSpPr/>
            <p:nvPr/>
          </p:nvSpPr>
          <p:spPr>
            <a:xfrm rot="5400000">
              <a:off x="-1714500" y="1828800"/>
              <a:ext cx="228600" cy="3200400"/>
            </a:xfrm>
            <a:prstGeom prst="roundRect">
              <a:avLst>
                <a:gd name="adj" fmla="val 35051"/>
              </a:avLst>
            </a:prstGeom>
            <a:no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prstMaterial="matte">
              <a:bevelT w="63500" h="63500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25" name="Date Placeholder 10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E915009-F73A-492D-98A2-9545B4F6E38C}" type="datetime1">
              <a:rPr lang="en-US" smtClean="0">
                <a:solidFill>
                  <a:schemeClr val="bg1"/>
                </a:solidFill>
              </a:rPr>
              <a:pPr/>
              <a:t>3/24/2014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6" name="Footer Placeholder 1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Powered by </a:t>
            </a:r>
            <a:r>
              <a:rPr lang="en-US" dirty="0" err="1" smtClean="0">
                <a:solidFill>
                  <a:schemeClr val="bg1"/>
                </a:solidFill>
              </a:rPr>
              <a:t>OOPSystems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7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91163C5C-879A-4C9B-B23A-E4C9F12C4DDF}" type="slidenum">
              <a:rPr lang="en-US" smtClean="0">
                <a:solidFill>
                  <a:schemeClr val="bg1"/>
                </a:solidFill>
              </a:rPr>
              <a:pPr/>
              <a:t>5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73992" y="1"/>
            <a:ext cx="105180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Following are the components of </a:t>
            </a:r>
            <a:r>
              <a:rPr lang="en-US" sz="2800" dirty="0" err="1" smtClean="0"/>
              <a:t>BizOS</a:t>
            </a:r>
            <a:r>
              <a:rPr lang="en-US" sz="2800" dirty="0" smtClean="0"/>
              <a:t> module: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3251459238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7380000">
                                      <p:cBhvr>
                                        <p:cTn id="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320000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320000">
                                      <p:cBhvr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6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320000">
                                      <p:cBhvr>
                                        <p:cTn id="6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7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 animBg="1"/>
      <p:bldP spid="8" grpId="0" animBg="1"/>
      <p:bldP spid="9" grpId="0" animBg="1"/>
      <p:bldP spid="10" grpId="0" animBg="1"/>
    </p:bldLst>
  </p:timing>
</p:sld>
</file>

<file path=ppt/theme/theme1.xml><?xml version="1.0" encoding="utf-8"?>
<a:theme xmlns:a="http://schemas.openxmlformats.org/drawingml/2006/main" name="ppt templ 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MovingTabText_16x9.potx" id="{7AB124CA-59E0-4E4D-A0DF-7C8849CFA91D}" vid="{C43559BE-BEE8-4213-9160-F8D0574DA9D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099CADCB-0627-4DFE-9427-0571582701C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ppt templ 2</Template>
  <TotalTime>0</TotalTime>
  <Words>104</Words>
  <Application>Microsoft Office PowerPoint</Application>
  <PresentationFormat>Custom</PresentationFormat>
  <Paragraphs>40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ppt templ 2</vt:lpstr>
      <vt:lpstr>Slide 1</vt:lpstr>
      <vt:lpstr>Slide 2</vt:lpstr>
      <vt:lpstr>Slide 3</vt:lpstr>
      <vt:lpstr>Slide 4</vt:lpstr>
      <vt:lpstr>Slide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2013-12-16T09:34:38Z</dcterms:created>
  <dcterms:modified xsi:type="dcterms:W3CDTF">2014-03-24T07:12:58Z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TC040144429991</vt:lpwstr>
  </property>
</Properties>
</file>